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6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7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8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2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5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6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0"/>
  </p:notesMasterIdLst>
  <p:sldIdLst>
    <p:sldId id="256" r:id="rId2"/>
    <p:sldId id="476" r:id="rId3"/>
    <p:sldId id="460" r:id="rId4"/>
    <p:sldId id="461" r:id="rId5"/>
    <p:sldId id="448" r:id="rId6"/>
    <p:sldId id="449" r:id="rId7"/>
    <p:sldId id="464" r:id="rId8"/>
    <p:sldId id="463" r:id="rId9"/>
    <p:sldId id="473" r:id="rId10"/>
    <p:sldId id="462" r:id="rId11"/>
    <p:sldId id="450" r:id="rId12"/>
    <p:sldId id="456" r:id="rId13"/>
    <p:sldId id="469" r:id="rId14"/>
    <p:sldId id="453" r:id="rId15"/>
    <p:sldId id="466" r:id="rId16"/>
    <p:sldId id="465" r:id="rId17"/>
    <p:sldId id="470" r:id="rId18"/>
    <p:sldId id="479" r:id="rId19"/>
    <p:sldId id="477" r:id="rId20"/>
    <p:sldId id="478" r:id="rId21"/>
    <p:sldId id="480" r:id="rId22"/>
    <p:sldId id="481" r:id="rId23"/>
    <p:sldId id="455" r:id="rId24"/>
    <p:sldId id="457" r:id="rId25"/>
    <p:sldId id="467" r:id="rId26"/>
    <p:sldId id="468" r:id="rId27"/>
    <p:sldId id="474" r:id="rId28"/>
    <p:sldId id="475" r:id="rId2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3B"/>
    <a:srgbClr val="EE0000"/>
    <a:srgbClr val="F60000"/>
    <a:srgbClr val="009A46"/>
    <a:srgbClr val="E20000"/>
    <a:srgbClr val="D2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89244" autoAdjust="0"/>
  </p:normalViewPr>
  <p:slideViewPr>
    <p:cSldViewPr>
      <p:cViewPr varScale="1">
        <p:scale>
          <a:sx n="107" d="100"/>
          <a:sy n="107" d="100"/>
        </p:scale>
        <p:origin x="-18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5FC4C-9EE1-4746-A368-724F618FC790}" type="datetimeFigureOut">
              <a:rPr lang="es-PE" smtClean="0"/>
              <a:t>10/22/14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E5A63-0F1F-4DC0-ADE0-CC17EBA6F230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108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/>
              <a:t>http://sweetclipart.com/multisite/sweetclipart/files/question_mark_blue.png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sz="1200" i="1" dirty="0" smtClean="0"/>
              <a:t>Existe un gran catálogo de </a:t>
            </a:r>
            <a:r>
              <a:rPr lang="es-PE" sz="1200" i="1" dirty="0" err="1" smtClean="0"/>
              <a:t>refactorings</a:t>
            </a:r>
            <a:r>
              <a:rPr lang="es-PE" sz="1200" i="1" baseline="0" dirty="0" smtClean="0"/>
              <a:t> y la meta es tratar de practicar la mayor cantidad </a:t>
            </a:r>
            <a:endParaRPr lang="es-PE" sz="1200" i="1" dirty="0" smtClean="0"/>
          </a:p>
          <a:p>
            <a:pPr algn="l"/>
            <a:r>
              <a:rPr lang="es-PE" sz="1200" i="1" dirty="0" smtClean="0"/>
              <a:t>(</a:t>
            </a:r>
            <a:r>
              <a:rPr lang="es-PE" sz="1200" i="1" dirty="0" err="1" smtClean="0"/>
              <a:t>Move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Inline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Method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Extract</a:t>
            </a:r>
            <a:r>
              <a:rPr lang="es-PE" sz="1200" i="1" dirty="0" smtClean="0"/>
              <a:t> Interface, </a:t>
            </a:r>
          </a:p>
          <a:p>
            <a:pPr algn="l"/>
            <a:r>
              <a:rPr lang="es-PE" sz="1200" i="1" dirty="0" err="1" smtClean="0"/>
              <a:t>Replace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Conditional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with</a:t>
            </a:r>
            <a:r>
              <a:rPr lang="es-PE" sz="1200" i="1" dirty="0" smtClean="0"/>
              <a:t> </a:t>
            </a:r>
            <a:r>
              <a:rPr lang="es-PE" sz="1200" i="1" dirty="0" err="1" smtClean="0"/>
              <a:t>Polymorphism</a:t>
            </a:r>
            <a:r>
              <a:rPr lang="es-PE" sz="1200" i="1" dirty="0" smtClean="0"/>
              <a:t>, </a:t>
            </a:r>
            <a:r>
              <a:rPr lang="es-PE" sz="1200" i="1" dirty="0" err="1" smtClean="0"/>
              <a:t>etc</a:t>
            </a:r>
            <a:r>
              <a:rPr lang="es-PE" sz="1200" i="1" dirty="0" smtClean="0"/>
              <a:t>)</a:t>
            </a:r>
          </a:p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1112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noProof="0" dirty="0" smtClean="0"/>
              <a:t>Strategies for larger design changes.</a:t>
            </a:r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28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dirty="0" smtClean="0"/>
              <a:t>Para este momento todos debe estar sentados</a:t>
            </a:r>
            <a:r>
              <a:rPr lang="es-PE" baseline="0" dirty="0" smtClean="0"/>
              <a:t> en parejas</a:t>
            </a:r>
          </a:p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PE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PE" baseline="0" dirty="0" smtClean="0"/>
              <a:t>- De manera adicional todas las actividades del </a:t>
            </a:r>
            <a:r>
              <a:rPr lang="es-PE" baseline="0" dirty="0" err="1" smtClean="0"/>
              <a:t>navigator</a:t>
            </a:r>
            <a:r>
              <a:rPr lang="es-PE" baseline="0" dirty="0" smtClean="0"/>
              <a:t> ( aconsejar sobre el siguiente movimiento o jugada)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Manejar las hojas con el inicio y el fin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Asegurarse que los test se están ejecutando de manera muy continua (podría ser una regla)</a:t>
            </a:r>
          </a:p>
          <a:p>
            <a:pPr marL="171450" indent="-171450">
              <a:buFontTx/>
              <a:buChar char="-"/>
            </a:pPr>
            <a:r>
              <a:rPr lang="es-PE" baseline="0" dirty="0" smtClean="0"/>
              <a:t>Asegurarse que las reglas y roles se están cumpliendo.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E5A63-0F1F-4DC0-ADE0-CC17EBA6F230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1455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04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429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77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16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37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99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62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70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41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3865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119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B568-C05F-482F-9F26-AA302B8892DF}" type="datetimeFigureOut">
              <a:rPr lang="es-ES" smtClean="0"/>
              <a:pPr/>
              <a:t>10/22/14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78587-63F8-41F6-AE39-05E613E840A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88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8.jp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Relationship Id="rId6" Type="http://schemas.openxmlformats.org/officeDocument/2006/relationships/image" Target="../media/image9.jpg"/><Relationship Id="rId1" Type="http://schemas.openxmlformats.org/officeDocument/2006/relationships/tags" Target="../tags/tag46.xml"/><Relationship Id="rId2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Relationship Id="rId8" Type="http://schemas.openxmlformats.org/officeDocument/2006/relationships/image" Target="../media/image10.png"/><Relationship Id="rId1" Type="http://schemas.openxmlformats.org/officeDocument/2006/relationships/tags" Target="../tags/tag55.xml"/><Relationship Id="rId2" Type="http://schemas.openxmlformats.org/officeDocument/2006/relationships/tags" Target="../tags/tag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1" Type="http://schemas.openxmlformats.org/officeDocument/2006/relationships/tags" Target="../tags/tag60.xml"/><Relationship Id="rId2" Type="http://schemas.openxmlformats.org/officeDocument/2006/relationships/tags" Target="../tags/tag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11.jpg"/><Relationship Id="rId1" Type="http://schemas.openxmlformats.org/officeDocument/2006/relationships/tags" Target="../tags/tag63.xml"/><Relationship Id="rId2" Type="http://schemas.openxmlformats.org/officeDocument/2006/relationships/tags" Target="../tags/tag6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0.xml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Relationship Id="rId7" Type="http://schemas.openxmlformats.org/officeDocument/2006/relationships/image" Target="../media/image12.jpeg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4" Type="http://schemas.openxmlformats.org/officeDocument/2006/relationships/tags" Target="../tags/tag79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Relationship Id="rId7" Type="http://schemas.openxmlformats.org/officeDocument/2006/relationships/image" Target="../media/image13.jpeg"/><Relationship Id="rId1" Type="http://schemas.openxmlformats.org/officeDocument/2006/relationships/tags" Target="../tags/tag76.xml"/><Relationship Id="rId2" Type="http://schemas.openxmlformats.org/officeDocument/2006/relationships/tags" Target="../tags/tag7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Relationship Id="rId6" Type="http://schemas.openxmlformats.org/officeDocument/2006/relationships/image" Target="../media/image14.jpeg"/><Relationship Id="rId1" Type="http://schemas.openxmlformats.org/officeDocument/2006/relationships/tags" Target="../tags/tag80.xml"/><Relationship Id="rId2" Type="http://schemas.openxmlformats.org/officeDocument/2006/relationships/tags" Target="../tags/tag8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4.xml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5.xml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tags" Target="../tags/tag9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6.xml"/><Relationship Id="rId8" Type="http://schemas.openxmlformats.org/officeDocument/2006/relationships/image" Target="../media/image15.png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7.xml"/><Relationship Id="rId1" Type="http://schemas.openxmlformats.org/officeDocument/2006/relationships/tags" Target="../tags/tag94.xml"/><Relationship Id="rId2" Type="http://schemas.openxmlformats.org/officeDocument/2006/relationships/tags" Target="../tags/tag9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4" Type="http://schemas.openxmlformats.org/officeDocument/2006/relationships/tags" Target="../tags/tag10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8.xml"/><Relationship Id="rId7" Type="http://schemas.openxmlformats.org/officeDocument/2006/relationships/image" Target="../media/image16.jpg"/><Relationship Id="rId1" Type="http://schemas.openxmlformats.org/officeDocument/2006/relationships/tags" Target="../tags/tag97.xml"/><Relationship Id="rId2" Type="http://schemas.openxmlformats.org/officeDocument/2006/relationships/tags" Target="../tags/tag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.jpe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2.jpe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Relationship Id="rId8" Type="http://schemas.openxmlformats.org/officeDocument/2006/relationships/image" Target="../media/image3.jpe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14348" y="2132705"/>
            <a:ext cx="7772400" cy="1584327"/>
          </a:xfrm>
        </p:spPr>
        <p:txBody>
          <a:bodyPr>
            <a:normAutofit fontScale="90000"/>
          </a:bodyPr>
          <a:lstStyle/>
          <a:p>
            <a:r>
              <a:rPr lang="es-PE" sz="11500" b="1" dirty="0">
                <a:solidFill>
                  <a:srgbClr val="FF0000"/>
                </a:solidFill>
              </a:rPr>
              <a:t>Refactoring</a:t>
            </a:r>
            <a:r>
              <a:rPr lang="es-PE" sz="5400" b="1" dirty="0" smtClean="0"/>
              <a:t> </a:t>
            </a:r>
            <a:r>
              <a:rPr lang="es-PE" sz="9600" b="1" spc="600" dirty="0" smtClean="0"/>
              <a:t>GOLF</a:t>
            </a:r>
            <a:endParaRPr lang="es-ES" sz="9600" b="1" spc="600" dirty="0"/>
          </a:p>
        </p:txBody>
      </p:sp>
      <p:sp>
        <p:nvSpPr>
          <p:cNvPr id="5" name="2 Subtítulo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493195" y="584153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15072" y="5745450"/>
            <a:ext cx="510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snahider@gmail.com</a:t>
            </a:r>
            <a:endParaRPr lang="en-US" sz="2000" dirty="0">
              <a:solidFill>
                <a:srgbClr val="FFC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C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C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Equipo Ganador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610315" y="1668864"/>
            <a:ext cx="78748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 smtClean="0"/>
              <a:t>El equipo que logre el menor puntaje será el ganador.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Al finalizar el juego, el equipo ganador mostrará como realizó el juego al resto de asistentes.</a:t>
            </a:r>
            <a:endParaRPr lang="es-PE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54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Premios</a:t>
            </a:r>
            <a:endParaRPr lang="es-PE" dirty="0">
              <a:solidFill>
                <a:srgbClr val="FF0000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544" y="836712"/>
            <a:ext cx="2952328" cy="5748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628800"/>
            <a:ext cx="2376264" cy="4143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98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1804" y="13016"/>
            <a:ext cx="9913822" cy="717341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-20748" y="87136"/>
            <a:ext cx="9144000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rgbClr val="FFFFFF"/>
                </a:solidFill>
              </a:rPr>
              <a:t>DEMO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936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9282" y="-2112"/>
            <a:ext cx="9717826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151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practicar diversos refactorizaciones tanto simples como complejos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7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Descripción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</a:t>
            </a:r>
            <a:r>
              <a:rPr lang="es-PE" sz="4000" dirty="0" smtClean="0"/>
              <a:t>representa el dominio de </a:t>
            </a:r>
            <a:r>
              <a:rPr lang="es-PE" sz="4000" dirty="0"/>
              <a:t>una tienda online de bicicletas.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475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Reglas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Es un juego de 3 hoyos, todos los equipos comenzarán en el </a:t>
            </a:r>
            <a:r>
              <a:rPr lang="es-PE" sz="3200" dirty="0" err="1" smtClean="0"/>
              <a:t>tee</a:t>
            </a:r>
            <a:r>
              <a:rPr lang="es-PE" sz="3200" dirty="0" smtClean="0"/>
              <a:t> y en los siguientes hoyos de manera simultanea.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5229200"/>
            <a:ext cx="86409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 smtClean="0"/>
              <a:t>El tiempo por hoyo es 12 minutos, al finalizar cada hoyo el mejor equipo mostrará sus resultados.</a:t>
            </a:r>
            <a:endParaRPr lang="es-PE" sz="3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7609" y="2564904"/>
            <a:ext cx="3306599" cy="25767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918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Listos </a:t>
            </a:r>
            <a:r>
              <a:rPr lang="es-PE" sz="4800" dirty="0">
                <a:solidFill>
                  <a:srgbClr val="FF0000"/>
                </a:solidFill>
              </a:rPr>
              <a:t>P</a:t>
            </a:r>
            <a:r>
              <a:rPr lang="es-PE" sz="4800" dirty="0" smtClean="0">
                <a:solidFill>
                  <a:srgbClr val="FF0000"/>
                </a:solidFill>
              </a:rPr>
              <a:t>ara Comenzar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Abrir el código inicial en el IDE, asegurarse que compile y todos los </a:t>
            </a:r>
            <a:r>
              <a:rPr lang="es-PE" sz="3200" dirty="0" err="1" smtClean="0"/>
              <a:t>tests</a:t>
            </a:r>
            <a:r>
              <a:rPr lang="es-PE" sz="3200" dirty="0" smtClean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Tienen 12 minutos por hoyo.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678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7"/>
          <a:stretch/>
        </p:blipFill>
        <p:spPr>
          <a:xfrm>
            <a:off x="0" y="0"/>
            <a:ext cx="9180512" cy="6885385"/>
          </a:xfrm>
          <a:prstGeom prst="rect">
            <a:avLst/>
          </a:prstGeom>
        </p:spPr>
      </p:pic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 Hole 1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prácticar los refáctorings Atómicos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368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Objetivos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/>
              <a:buChar char="•"/>
            </a:pPr>
            <a:r>
              <a:rPr lang="es-PE" sz="3000" dirty="0" smtClean="0"/>
              <a:t>Aprender </a:t>
            </a:r>
            <a:endParaRPr lang="es-PE" sz="3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458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299977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Refactorings Atómicos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1218232"/>
            <a:ext cx="80648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Refactorings base que involucran muy pocas operaciones.</a:t>
            </a:r>
          </a:p>
          <a:p>
            <a:pPr algn="ctr"/>
            <a:endParaRPr lang="es-PE" sz="4000" dirty="0" smtClean="0"/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Rename</a:t>
            </a:r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Extract Method / Variable</a:t>
            </a:r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Inline Method / Variable</a:t>
            </a:r>
          </a:p>
          <a:p>
            <a:pPr marL="571500" indent="-571500">
              <a:buFont typeface="Arial"/>
              <a:buChar char="•"/>
            </a:pPr>
            <a:r>
              <a:rPr lang="es-PE" sz="3600" dirty="0" smtClean="0"/>
              <a:t>Move Method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74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3" name="Picture 2" descr="hole-2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68" y="-47480"/>
            <a:ext cx="9252520" cy="693939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79512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2nd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222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4264" y="5517232"/>
            <a:ext cx="7810734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chemeClr val="bg1"/>
                </a:solidFill>
              </a:rPr>
              <a:t>1st COURSE</a:t>
            </a:r>
            <a:endParaRPr lang="es-ES" sz="9600" b="1" spc="300" dirty="0">
              <a:solidFill>
                <a:schemeClr val="bg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07504" y="116632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0400" b="1" spc="300" dirty="0" smtClean="0">
                <a:solidFill>
                  <a:schemeClr val="bg1"/>
                </a:solidFill>
              </a:rPr>
              <a:t>1st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  <p:pic>
        <p:nvPicPr>
          <p:cNvPr id="4" name="Picture 3" descr="hole-3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7857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2771800" y="5373216"/>
            <a:ext cx="6192688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PE" sz="10400" b="1" spc="300" dirty="0" smtClean="0">
                <a:solidFill>
                  <a:schemeClr val="bg1"/>
                </a:solidFill>
              </a:rPr>
              <a:t>3rd HOLE</a:t>
            </a:r>
            <a:endParaRPr lang="es-ES" sz="10400" b="1" spc="3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836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59532" y="5445224"/>
            <a:ext cx="8424936" cy="1093136"/>
          </a:xfrm>
        </p:spPr>
        <p:txBody>
          <a:bodyPr>
            <a:normAutofit fontScale="90000"/>
          </a:bodyPr>
          <a:lstStyle/>
          <a:p>
            <a:r>
              <a:rPr lang="es-PE" sz="11500" b="1" spc="300" dirty="0" smtClean="0">
                <a:solidFill>
                  <a:srgbClr val="FFFFFF"/>
                </a:solidFill>
              </a:rPr>
              <a:t>2nd COURSE</a:t>
            </a:r>
            <a:endParaRPr lang="es-ES" sz="9600" b="1" spc="3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11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589389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Objetivo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2507644"/>
            <a:ext cx="8064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 smtClean="0"/>
              <a:t>Aprender y practicar diversas estratégicas de refactorización</a:t>
            </a:r>
          </a:p>
          <a:p>
            <a:pPr algn="ctr"/>
            <a:r>
              <a:rPr lang="es-PE" sz="4000" dirty="0" smtClean="0"/>
              <a:t>(</a:t>
            </a:r>
            <a:r>
              <a:rPr lang="es-PE" sz="4000" dirty="0" err="1" smtClean="0"/>
              <a:t>Parallel</a:t>
            </a:r>
            <a:r>
              <a:rPr lang="es-PE" sz="4000" dirty="0" smtClean="0"/>
              <a:t> </a:t>
            </a:r>
            <a:r>
              <a:rPr lang="es-PE" sz="4000" dirty="0" err="1" smtClean="0"/>
              <a:t>Change</a:t>
            </a:r>
            <a:r>
              <a:rPr lang="es-PE" sz="4000" dirty="0" smtClean="0"/>
              <a:t> y </a:t>
            </a:r>
            <a:r>
              <a:rPr lang="es-PE" sz="4000" dirty="0" err="1" smtClean="0"/>
              <a:t>Narrowed</a:t>
            </a:r>
            <a:r>
              <a:rPr lang="es-PE" sz="4000" dirty="0" smtClean="0"/>
              <a:t> </a:t>
            </a:r>
            <a:r>
              <a:rPr lang="es-PE" sz="4000" dirty="0" err="1" smtClean="0"/>
              <a:t>Change</a:t>
            </a:r>
            <a:r>
              <a:rPr lang="es-PE" sz="4000" dirty="0" smtClean="0"/>
              <a:t>)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51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692696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Descripción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611560" y="1610951"/>
            <a:ext cx="8064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4000" dirty="0"/>
              <a:t>El código </a:t>
            </a:r>
            <a:r>
              <a:rPr lang="es-PE" sz="4000" dirty="0" smtClean="0"/>
              <a:t>es de una clase que representa a un </a:t>
            </a:r>
            <a:r>
              <a:rPr lang="es-PE" sz="4000" dirty="0" err="1" smtClean="0"/>
              <a:t>Stack</a:t>
            </a:r>
            <a:r>
              <a:rPr lang="es-PE" sz="4000" dirty="0" smtClean="0"/>
              <a:t> (Pila) </a:t>
            </a:r>
          </a:p>
          <a:p>
            <a:pPr algn="ctr"/>
            <a:endParaRPr lang="es-PE" sz="4000" dirty="0"/>
          </a:p>
          <a:p>
            <a:pPr algn="ctr"/>
            <a:r>
              <a:rPr lang="es-PE" sz="4000" dirty="0" smtClean="0"/>
              <a:t>La meta es reemplazar el </a:t>
            </a:r>
            <a:r>
              <a:rPr lang="es-PE" sz="4000" dirty="0" err="1" smtClean="0"/>
              <a:t>array</a:t>
            </a:r>
            <a:r>
              <a:rPr lang="es-PE" sz="4000" dirty="0" smtClean="0"/>
              <a:t> simple por una clase especializada en el manejo de colecciones.</a:t>
            </a:r>
            <a:endParaRPr lang="es-PE" sz="4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75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Reglas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908720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Es un recorrido de un único hoyo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3515524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dirty="0" smtClean="0"/>
              <a:t>El tiempo de todo el recorrido es de 18 minutos, al finalizar el tiempo el mejor equipo mostrará sus resultados.</a:t>
            </a:r>
            <a:endParaRPr lang="es-PE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3984" y="1628800"/>
            <a:ext cx="3736031" cy="1800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9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smtClean="0">
                <a:solidFill>
                  <a:srgbClr val="FF0000"/>
                </a:solidFill>
              </a:rPr>
              <a:t>Listos </a:t>
            </a:r>
            <a:r>
              <a:rPr lang="es-PE" sz="4800" dirty="0">
                <a:solidFill>
                  <a:srgbClr val="FF0000"/>
                </a:solidFill>
              </a:rPr>
              <a:t>P</a:t>
            </a:r>
            <a:r>
              <a:rPr lang="es-PE" sz="4800" dirty="0" smtClean="0">
                <a:solidFill>
                  <a:srgbClr val="FF0000"/>
                </a:solidFill>
              </a:rPr>
              <a:t>ara Comenzar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1208941"/>
            <a:ext cx="864096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Abrir el código inicial en el IDE, asegurarse que compile y todos los </a:t>
            </a:r>
            <a:r>
              <a:rPr lang="es-PE" sz="3200" dirty="0" err="1" smtClean="0"/>
              <a:t>tests</a:t>
            </a:r>
            <a:r>
              <a:rPr lang="es-PE" sz="3200" dirty="0" smtClean="0"/>
              <a:t> pasen.</a:t>
            </a:r>
          </a:p>
          <a:p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No olvidar las actividades de cada rol del equipo.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El primer equipo en terminar debe levantar la mano.</a:t>
            </a:r>
          </a:p>
          <a:p>
            <a:pPr marL="457200" indent="-457200">
              <a:buFont typeface="Arial" pitchFamily="34" charset="0"/>
              <a:buChar char="•"/>
            </a:pPr>
            <a:endParaRPr lang="es-PE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s-PE" sz="3200" dirty="0" smtClean="0"/>
              <a:t>Tienen 18 minutos para todo el recorrido.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574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200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s-PE" sz="4800" dirty="0" err="1" smtClean="0">
                <a:solidFill>
                  <a:srgbClr val="FF0000"/>
                </a:solidFill>
              </a:rPr>
              <a:t>Feedback</a:t>
            </a:r>
            <a:endParaRPr lang="es-PE" sz="4800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3347864" y="1208941"/>
            <a:ext cx="5400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Nadie puede pasar por la puerta sin dejar algún tipo de idea, comentario o </a:t>
            </a:r>
            <a:r>
              <a:rPr lang="es-PE" sz="3200" dirty="0" err="1" smtClean="0"/>
              <a:t>feedkback</a:t>
            </a:r>
            <a:r>
              <a:rPr lang="es-PE" sz="3200" dirty="0" smtClean="0"/>
              <a:t>.</a:t>
            </a:r>
          </a:p>
          <a:p>
            <a:pPr algn="ctr"/>
            <a:endParaRPr lang="es-PE" sz="3200" dirty="0"/>
          </a:p>
          <a:p>
            <a:pPr algn="ctr"/>
            <a:r>
              <a:rPr lang="es-PE" sz="3200" dirty="0" smtClean="0"/>
              <a:t>No importa que sea un problema elemental o una carita feliz, deben poner algo en la puerta.</a:t>
            </a:r>
          </a:p>
        </p:txBody>
      </p:sp>
      <p:pic>
        <p:nvPicPr>
          <p:cNvPr id="4" name="3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40" y="1556792"/>
            <a:ext cx="2540000" cy="3390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32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Descripción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294033" y="980728"/>
            <a:ext cx="85689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000" dirty="0" smtClean="0">
                <a:solidFill>
                  <a:srgbClr val="00823B"/>
                </a:solidFill>
              </a:rPr>
              <a:t>Es un juego en el cual se utilizan ejercicios de refactorización.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Se formarán equipos y a cada uno se le dará un código inicial y uno final. </a:t>
            </a:r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De </a:t>
            </a:r>
            <a:r>
              <a:rPr lang="es-PE" sz="3000" dirty="0"/>
              <a:t>manera similar al golf, la meta es utilizar la menor cantidad de movimientos </a:t>
            </a:r>
            <a:r>
              <a:rPr lang="es-PE" sz="3000" dirty="0" smtClean="0"/>
              <a:t>para </a:t>
            </a:r>
            <a:r>
              <a:rPr lang="es-PE" sz="3000" dirty="0"/>
              <a:t>llegar del punto inicial al final. </a:t>
            </a:r>
            <a:endParaRPr lang="es-PE" sz="3000" dirty="0" smtClean="0"/>
          </a:p>
          <a:p>
            <a:pPr algn="ctr"/>
            <a:endParaRPr lang="es-PE" sz="3000" dirty="0"/>
          </a:p>
          <a:p>
            <a:pPr algn="ctr"/>
            <a:r>
              <a:rPr lang="es-PE" sz="3000" dirty="0" smtClean="0"/>
              <a:t>Las </a:t>
            </a:r>
            <a:r>
              <a:rPr lang="es-PE" sz="3000" dirty="0"/>
              <a:t>mejores soluciones serán presentadas al resto de los asistentes.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136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Equipo</a:t>
            </a:r>
            <a:endParaRPr lang="es-PE" dirty="0">
              <a:solidFill>
                <a:srgbClr val="FF0000"/>
              </a:solidFill>
            </a:endParaRPr>
          </a:p>
        </p:txBody>
      </p:sp>
      <p:grpSp>
        <p:nvGrpSpPr>
          <p:cNvPr id="7" name="6 Grupo"/>
          <p:cNvGrpSpPr/>
          <p:nvPr>
            <p:custDataLst>
              <p:tags r:id="rId3"/>
            </p:custDataLst>
          </p:nvPr>
        </p:nvGrpSpPr>
        <p:grpSpPr>
          <a:xfrm>
            <a:off x="1274399" y="964684"/>
            <a:ext cx="6661905" cy="4387685"/>
            <a:chOff x="1489586" y="980728"/>
            <a:chExt cx="6661905" cy="4387685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489586" y="980728"/>
              <a:ext cx="6661905" cy="43876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5 CuadroTexto"/>
            <p:cNvSpPr txBox="1"/>
            <p:nvPr/>
          </p:nvSpPr>
          <p:spPr>
            <a:xfrm>
              <a:off x="1852257" y="1696006"/>
              <a:ext cx="12402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 smtClean="0">
                  <a:solidFill>
                    <a:srgbClr val="FFC000"/>
                  </a:solidFill>
                </a:rPr>
                <a:t>Player</a:t>
              </a:r>
              <a:endParaRPr lang="es-PE" sz="3200" b="1" dirty="0">
                <a:solidFill>
                  <a:srgbClr val="FFC000"/>
                </a:solidFill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6702744" y="1696006"/>
              <a:ext cx="1351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PE" sz="3200" b="1" dirty="0" smtClean="0">
                  <a:solidFill>
                    <a:srgbClr val="FFC000"/>
                  </a:solidFill>
                </a:rPr>
                <a:t>Caddie</a:t>
              </a:r>
              <a:endParaRPr lang="es-PE" sz="32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9" name="8 CuadroTexto"/>
          <p:cNvSpPr txBox="1"/>
          <p:nvPr>
            <p:custDataLst>
              <p:tags r:id="rId4"/>
            </p:custDataLst>
          </p:nvPr>
        </p:nvSpPr>
        <p:spPr>
          <a:xfrm>
            <a:off x="320877" y="5373216"/>
            <a:ext cx="856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Cada equipo estará conformado por 2 personas</a:t>
            </a:r>
            <a:endParaRPr lang="es-PE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629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Player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4067944" y="2322746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Realizar las refactorizaciones utilizando el computador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23527" y="1124744"/>
            <a:ext cx="3708541" cy="4896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2 Rectángulo"/>
          <p:cNvSpPr/>
          <p:nvPr>
            <p:custDataLst>
              <p:tags r:id="rId5"/>
            </p:custDataLst>
          </p:nvPr>
        </p:nvSpPr>
        <p:spPr>
          <a:xfrm>
            <a:off x="4194212" y="5067181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 smtClean="0">
                <a:solidFill>
                  <a:srgbClr val="00823B"/>
                </a:solidFill>
              </a:rPr>
              <a:t>Además ser el </a:t>
            </a:r>
            <a:r>
              <a:rPr lang="es-PE" sz="2800" i="1" dirty="0" smtClean="0">
                <a:solidFill>
                  <a:srgbClr val="00823B"/>
                </a:solidFill>
              </a:rPr>
              <a:t>DRIVER</a:t>
            </a:r>
            <a:r>
              <a:rPr lang="es-PE" sz="2800" dirty="0" smtClean="0">
                <a:solidFill>
                  <a:srgbClr val="00823B"/>
                </a:solidFill>
              </a:rPr>
              <a:t> del equipo</a:t>
            </a:r>
            <a:endParaRPr lang="es-PE" sz="2800" dirty="0">
              <a:solidFill>
                <a:srgbClr val="0082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431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Caddie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9" name="8 CuadroTexto"/>
          <p:cNvSpPr txBox="1"/>
          <p:nvPr>
            <p:custDataLst>
              <p:tags r:id="rId3"/>
            </p:custDataLst>
          </p:nvPr>
        </p:nvSpPr>
        <p:spPr>
          <a:xfrm>
            <a:off x="3953424" y="1052736"/>
            <a:ext cx="4824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/>
              <a:t>Registrar el número de movimientos y penalidades cometidas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Asegurarse que los </a:t>
            </a:r>
            <a:r>
              <a:rPr lang="es-PE" sz="3600" dirty="0" err="1" smtClean="0"/>
              <a:t>tests</a:t>
            </a:r>
            <a:r>
              <a:rPr lang="es-PE" sz="3600" dirty="0" smtClean="0"/>
              <a:t> se ejecuten constantemente</a:t>
            </a:r>
          </a:p>
        </p:txBody>
      </p:sp>
      <p:pic>
        <p:nvPicPr>
          <p:cNvPr id="2" name="1 Imagen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9552" y="980728"/>
            <a:ext cx="3383598" cy="534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4 Rectángulo"/>
          <p:cNvSpPr/>
          <p:nvPr>
            <p:custDataLst>
              <p:tags r:id="rId5"/>
            </p:custDataLst>
          </p:nvPr>
        </p:nvSpPr>
        <p:spPr>
          <a:xfrm>
            <a:off x="4079692" y="524394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PE" sz="2800" dirty="0" smtClean="0">
                <a:solidFill>
                  <a:srgbClr val="00823B"/>
                </a:solidFill>
              </a:rPr>
              <a:t>Además ser el </a:t>
            </a:r>
            <a:r>
              <a:rPr lang="es-PE" sz="2800" i="1" dirty="0" smtClean="0">
                <a:solidFill>
                  <a:srgbClr val="00823B"/>
                </a:solidFill>
              </a:rPr>
              <a:t>NAVIGATOR </a:t>
            </a:r>
            <a:r>
              <a:rPr lang="es-PE" sz="2800" dirty="0" smtClean="0">
                <a:solidFill>
                  <a:srgbClr val="00823B"/>
                </a:solidFill>
              </a:rPr>
              <a:t>del equipo</a:t>
            </a:r>
            <a:endParaRPr lang="es-PE" sz="2800" dirty="0">
              <a:solidFill>
                <a:srgbClr val="00823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317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Campo de Juego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851920" y="1109996"/>
            <a:ext cx="50405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600" dirty="0" smtClean="0"/>
              <a:t>Realizaremos 2 juegos diferentes y en cada juego se podrá utilizar C# o Java.</a:t>
            </a:r>
          </a:p>
          <a:p>
            <a:pPr algn="ctr"/>
            <a:endParaRPr lang="es-PE" sz="3600" dirty="0"/>
          </a:p>
          <a:p>
            <a:pPr algn="ctr"/>
            <a:r>
              <a:rPr lang="es-PE" sz="3600" dirty="0" smtClean="0"/>
              <a:t>Cada juego tiene un punto de partida (</a:t>
            </a:r>
            <a:r>
              <a:rPr lang="es-PE" sz="3600" dirty="0" err="1" smtClean="0"/>
              <a:t>Tee</a:t>
            </a:r>
            <a:r>
              <a:rPr lang="es-PE" sz="3600" dirty="0" smtClean="0"/>
              <a:t>) y el objetivo es llegar al punto final (</a:t>
            </a:r>
            <a:r>
              <a:rPr lang="es-PE" sz="3600" dirty="0" err="1" smtClean="0"/>
              <a:t>Hole</a:t>
            </a:r>
            <a:r>
              <a:rPr lang="es-PE" sz="3600" dirty="0" smtClean="0"/>
              <a:t>).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155264"/>
            <a:ext cx="3571875" cy="5067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441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Equipamiento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2 Rectángulo"/>
          <p:cNvSpPr/>
          <p:nvPr>
            <p:custDataLst>
              <p:tags r:id="rId3"/>
            </p:custDataLst>
          </p:nvPr>
        </p:nvSpPr>
        <p:spPr>
          <a:xfrm>
            <a:off x="3203847" y="993506"/>
            <a:ext cx="5760641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 smtClean="0"/>
              <a:t>Un IDE de su preferencia. </a:t>
            </a:r>
            <a:br>
              <a:rPr lang="es-PE" sz="3600" dirty="0" smtClean="0"/>
            </a:br>
            <a:r>
              <a:rPr lang="es-PE" sz="2800" dirty="0" smtClean="0"/>
              <a:t>(El código se encuentra en VS2010 y Eclipse)</a:t>
            </a:r>
          </a:p>
          <a:p>
            <a:pPr marL="439738" indent="-439738" algn="ctr">
              <a:tabLst>
                <a:tab pos="442913" algn="l"/>
              </a:tabLst>
            </a:pPr>
            <a:r>
              <a:rPr lang="es-PE" sz="2800" dirty="0">
                <a:solidFill>
                  <a:srgbClr val="00823B"/>
                </a:solidFill>
              </a:rPr>
              <a:t>*Recomendación*</a:t>
            </a:r>
            <a:br>
              <a:rPr lang="es-PE" sz="2800" dirty="0">
                <a:solidFill>
                  <a:srgbClr val="00823B"/>
                </a:solidFill>
              </a:rPr>
            </a:br>
            <a:r>
              <a:rPr lang="es-PE" sz="2800" dirty="0">
                <a:solidFill>
                  <a:srgbClr val="00823B"/>
                </a:solidFill>
              </a:rPr>
              <a:t>Si usan VS instalar </a:t>
            </a:r>
            <a:r>
              <a:rPr lang="es-PE" sz="2800" dirty="0" err="1" smtClean="0">
                <a:solidFill>
                  <a:srgbClr val="00823B"/>
                </a:solidFill>
              </a:rPr>
              <a:t>Resharper</a:t>
            </a:r>
            <a:endParaRPr lang="es-PE" sz="2800" dirty="0">
              <a:solidFill>
                <a:srgbClr val="00823B"/>
              </a:solidFill>
            </a:endParaRP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2800" dirty="0" smtClean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Una hoja donde anotar los puntajes.</a:t>
            </a:r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endParaRPr lang="es-PE" sz="3600" dirty="0"/>
          </a:p>
          <a:p>
            <a:pPr marL="439738" indent="-439738">
              <a:buFont typeface="Arial" pitchFamily="34" charset="0"/>
              <a:buChar char="•"/>
              <a:tabLst>
                <a:tab pos="442913" algn="l"/>
              </a:tabLst>
            </a:pPr>
            <a:r>
              <a:rPr lang="es-PE" sz="3600" dirty="0"/>
              <a:t>El código </a:t>
            </a:r>
            <a:r>
              <a:rPr lang="es-PE" sz="3600" dirty="0" smtClean="0"/>
              <a:t>de </a:t>
            </a:r>
            <a:r>
              <a:rPr lang="es-PE" sz="3600" dirty="0"/>
              <a:t>cada juego en papel.</a:t>
            </a:r>
          </a:p>
        </p:txBody>
      </p:sp>
      <p:pic>
        <p:nvPicPr>
          <p:cNvPr id="17" name="16 Imagen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985924"/>
            <a:ext cx="2693786" cy="558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014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 Título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160885"/>
            <a:ext cx="8229600" cy="792088"/>
          </a:xfrm>
        </p:spPr>
        <p:txBody>
          <a:bodyPr/>
          <a:lstStyle/>
          <a:p>
            <a:r>
              <a:rPr lang="es-PE" dirty="0" smtClean="0">
                <a:solidFill>
                  <a:srgbClr val="FF0000"/>
                </a:solidFill>
              </a:rPr>
              <a:t>Puntaje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2" name="1 CuadroTexto"/>
          <p:cNvSpPr txBox="1"/>
          <p:nvPr>
            <p:custDataLst>
              <p:tags r:id="rId3"/>
            </p:custDataLst>
          </p:nvPr>
        </p:nvSpPr>
        <p:spPr>
          <a:xfrm>
            <a:off x="251520" y="879224"/>
            <a:ext cx="871296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500" dirty="0" smtClean="0">
                <a:solidFill>
                  <a:srgbClr val="00823B"/>
                </a:solidFill>
              </a:rPr>
              <a:t>General</a:t>
            </a:r>
          </a:p>
          <a:p>
            <a:r>
              <a:rPr lang="es-PE" sz="3500" dirty="0" smtClean="0"/>
              <a:t>+</a:t>
            </a:r>
            <a:r>
              <a:rPr lang="es-PE" sz="3500" dirty="0"/>
              <a:t>1 </a:t>
            </a:r>
            <a:r>
              <a:rPr lang="es-PE" sz="3500" dirty="0" smtClean="0"/>
              <a:t>Cada refactorización</a:t>
            </a:r>
          </a:p>
          <a:p>
            <a:r>
              <a:rPr lang="es-PE" sz="3500" dirty="0" smtClean="0"/>
              <a:t>+</a:t>
            </a:r>
            <a:r>
              <a:rPr lang="es-PE" sz="3500" dirty="0"/>
              <a:t>1 Copiar + </a:t>
            </a:r>
            <a:r>
              <a:rPr lang="es-PE" sz="3500" dirty="0" smtClean="0"/>
              <a:t>Pegar</a:t>
            </a:r>
          </a:p>
          <a:p>
            <a:r>
              <a:rPr lang="es-PE" sz="3500" dirty="0"/>
              <a:t>+1 </a:t>
            </a:r>
            <a:r>
              <a:rPr lang="es-PE" sz="3500" dirty="0" smtClean="0"/>
              <a:t>Cualquier shortcut </a:t>
            </a:r>
            <a:r>
              <a:rPr lang="es-PE" sz="3500" dirty="0"/>
              <a:t>de edición </a:t>
            </a:r>
            <a:r>
              <a:rPr lang="es-PE" sz="3500" dirty="0" smtClean="0"/>
              <a:t>código</a:t>
            </a:r>
          </a:p>
          <a:p>
            <a:r>
              <a:rPr lang="es-PE" sz="3500" dirty="0" smtClean="0"/>
              <a:t>+0 Revertir (Ctrl + Z)</a:t>
            </a:r>
            <a:endParaRPr lang="es-PE" sz="3500" dirty="0" smtClean="0"/>
          </a:p>
          <a:p>
            <a:pPr marL="633413" indent="-633413"/>
            <a:r>
              <a:rPr lang="es-PE" sz="3500" dirty="0" smtClean="0"/>
              <a:t>+</a:t>
            </a:r>
            <a:r>
              <a:rPr lang="es-PE" sz="3500" dirty="0"/>
              <a:t>0 </a:t>
            </a:r>
            <a:r>
              <a:rPr lang="es-PE" sz="3500" dirty="0" smtClean="0"/>
              <a:t>Dar formato o eliminar líneas en blanco</a:t>
            </a:r>
          </a:p>
          <a:p>
            <a:pPr marL="633413" indent="-633413"/>
            <a:r>
              <a:rPr lang="es-PE" sz="3500" dirty="0" smtClean="0"/>
              <a:t>+0 Cambiar el acceso de los métodos o clases</a:t>
            </a:r>
          </a:p>
        </p:txBody>
      </p:sp>
      <p:sp>
        <p:nvSpPr>
          <p:cNvPr id="3" name="2 Rectángulo"/>
          <p:cNvSpPr/>
          <p:nvPr>
            <p:custDataLst>
              <p:tags r:id="rId4"/>
            </p:custDataLst>
          </p:nvPr>
        </p:nvSpPr>
        <p:spPr>
          <a:xfrm>
            <a:off x="251520" y="4673168"/>
            <a:ext cx="871296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500" dirty="0">
                <a:solidFill>
                  <a:srgbClr val="00823B"/>
                </a:solidFill>
              </a:rPr>
              <a:t>Penalidades</a:t>
            </a:r>
          </a:p>
          <a:p>
            <a:r>
              <a:rPr lang="es-PE" sz="3500" dirty="0"/>
              <a:t>+2 Cada línea modificada </a:t>
            </a:r>
            <a:r>
              <a:rPr lang="es-PE" sz="3500" dirty="0" smtClean="0"/>
              <a:t>manualmente</a:t>
            </a:r>
          </a:p>
          <a:p>
            <a:r>
              <a:rPr lang="es-PE" sz="3500" dirty="0" smtClean="0"/>
              <a:t>x2 Cada cambio mientras </a:t>
            </a:r>
            <a:r>
              <a:rPr lang="es-PE" sz="3500" dirty="0"/>
              <a:t>no </a:t>
            </a:r>
            <a:r>
              <a:rPr lang="es-PE" sz="3500" dirty="0" smtClean="0"/>
              <a:t>compile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830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2XWr3HSZJfLugYrDJ068A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XVvCMAYCeCbu18sZOiiTm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hQqL9txX1WI3J1OWdG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DswchU5s1ECePv26aqRq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r2FQ1nCcHgAxzASo6Fh5U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kPcdOpgbndrq1txqTIPO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zWgapm2iuGnq7iJ2v1TCe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DiWseLkb9ViHIPENzdWw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58zoQFMzf6MYbThmbuQb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8jLHM59CRqthcNTPUEpz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VJEKwc1sFHhy0fD8THp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NvbgY3RMHBOfyZrhBBkx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LzaDWZHG1EKRlzgmNrfs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vUHttmzcMuRWn131yWAp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ZDNDbMLI92XAeJ32JFStU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H4RC5S8t1OzJU3GPaNr3k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YNNjYvcVwiQcWJMzGSAG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hVriMrcMxMBEvBfJ6iNZ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0uPZmUu51RrS53OLUCh6h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SI7X2B6ytEOPMiuY9hrr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3DIKVYXpURJB6RpRTZt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MnrnsfE6bYvWchebDdguf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GvOyKu5dU44sIH6pruNo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4ghwgVsZEQ1TX4jkQazvf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TX3Hn6KpxsMBXZmreF3up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HI9N5x3OTRxaidPSOIz7o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fG4E73kWElduy0UjbxFmN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h04WSBvw0QEXlYejESuD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pO4dpMeMP8Ctq8I8Erin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wlSQDv3HCKlxAgSFcJie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5Hij0xt5xu6EobHoAx3Q1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kSy6Awd3lvSIiIly8JJ8v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7SysfZez5CH00ZixVxuz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tCdVPwLtImaPGrqinHu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ZMFbIT4XzLbaYLl6vRQ7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FSXajEAyvRZsKFy7gdPL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0yfDZOghJDppRFrYnYLi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6QaPdUBZCvLe6jwlmKcsx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ZrrSBbxeMU7bha5DBZVmc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NNPDIc0KOBXyNb6c5Jv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hGohSKmLnQQazD4MxP1L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lrzQ0fdZzADN4QbpFoSw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0w1mGf9L0VwYb2q55mVTX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8hSswppBdvUlaAVXuKqm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si0xx0H6oQJPrw0fV8RqEI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id20tmiVNkTOoKudIJloH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14QRPa7RbtB2dYEpvW2jhI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rmcath1G0Kdg8c9Dcb4C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LaLQOcNj5qjvpvCZDA9M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0iaJE5WSHD4oT8zisfwTaJ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0HwdmiQ8d6H8A1pCsPTHF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XDND0cxts5Hta3kAPusXc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pVSrOL96EEiAWXOuhmy5w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c3oBoAnxWoX42IRwqBf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7ney2pxUt5mZ64FAjSYw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cb7WkbZz8aQPcd3TsniI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Tc0IDerxZaJLSWvmvYtXWf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zjBhruNQDHXnv7rmPsDZ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fSI1SWM36LVjHhdmXNDUIO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XDjbaKf15rJiHnNmBav9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NgUAA18jSTCdKSqIhEBK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q6RliRZpeHAKPwJqBvl9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2DRGCFCULygoc6kTL8sCY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QXjra7cOmrzbPOJfIgk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CZ3TZR25puoCfT2RGScq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X9QRUETUIEzOcAGju7zob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aDHUGmN4PJ9Vkjnh7kMg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NczQdQzrgezuOpc5bFhkF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1jbH1HonHtM4t1OI0JZ2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tPH6uLOrNx8P0JTKe8Dj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sjzItpLRE465QulQ9Xun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mQuX5296ZHq8KfgumaGo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oJzHJlvkQhbxXJdvkJIx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FIK5zFAkH4lRsLoniN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GAZvEAh0SdNhYPyJXRckh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8WdhxgRPWG2pZ4RXDLQKvz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b6hs7WrUWqxwLxO2oJvKo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kqvciFpyFbEikJbcn77mO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ssGxqE1KUmyP1bgNKSvL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ry5qPJr1ZPISEOMzwMSb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27278</TotalTime>
  <Words>815</Words>
  <Application>Microsoft Macintosh PowerPoint</Application>
  <PresentationFormat>On-screen Show (4:3)</PresentationFormat>
  <Paragraphs>156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Refactoring GOLF</vt:lpstr>
      <vt:lpstr>Objetivos</vt:lpstr>
      <vt:lpstr>Descripción</vt:lpstr>
      <vt:lpstr>Equipo</vt:lpstr>
      <vt:lpstr>Player</vt:lpstr>
      <vt:lpstr>Caddie</vt:lpstr>
      <vt:lpstr>Campo de Juego</vt:lpstr>
      <vt:lpstr>Equipamiento</vt:lpstr>
      <vt:lpstr>Puntaje</vt:lpstr>
      <vt:lpstr>Equipo Ganador</vt:lpstr>
      <vt:lpstr>Premios</vt:lpstr>
      <vt:lpstr>DEMO</vt:lpstr>
      <vt:lpstr>1st COURSE</vt:lpstr>
      <vt:lpstr>Objetivo</vt:lpstr>
      <vt:lpstr>Descripción</vt:lpstr>
      <vt:lpstr>Reglas</vt:lpstr>
      <vt:lpstr>Listos Para Comenzar</vt:lpstr>
      <vt:lpstr>1st COURSE</vt:lpstr>
      <vt:lpstr>Objetivo Hole 1</vt:lpstr>
      <vt:lpstr>Refactorings Atómicos</vt:lpstr>
      <vt:lpstr>1st COURSE</vt:lpstr>
      <vt:lpstr>1st COURSE</vt:lpstr>
      <vt:lpstr>2nd COURSE</vt:lpstr>
      <vt:lpstr>Objetivo</vt:lpstr>
      <vt:lpstr>Descripción</vt:lpstr>
      <vt:lpstr>Reglas</vt:lpstr>
      <vt:lpstr>Listos Para Comenzar</vt:lpstr>
      <vt:lpstr>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Angelito</dc:creator>
  <cp:lastModifiedBy>Angel Nuñez</cp:lastModifiedBy>
  <cp:revision>824</cp:revision>
  <dcterms:created xsi:type="dcterms:W3CDTF">2010-05-16T05:09:58Z</dcterms:created>
  <dcterms:modified xsi:type="dcterms:W3CDTF">2014-10-22T08:41:23Z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false</vt:lpwstr>
  </property>
</Properties>
</file>